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s-H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H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7FED29-BFBE-4DAF-A5C4-3301A2790988}" type="datetimeFigureOut">
              <a:rPr lang="es-HN" smtClean="0"/>
              <a:pPr/>
              <a:t>06/11/2009</a:t>
            </a:fld>
            <a:endParaRPr lang="es-H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H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H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H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36135B-B136-4D42-9491-9686765DF4B1}" type="slidenum">
              <a:rPr lang="es-HN" smtClean="0"/>
              <a:pPr/>
              <a:t>‹#›</a:t>
            </a:fld>
            <a:endParaRPr lang="es-H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1</a:t>
            </a:fld>
            <a:endParaRPr lang="es-H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10</a:t>
            </a:fld>
            <a:endParaRPr lang="es-H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11</a:t>
            </a:fld>
            <a:endParaRPr lang="es-H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12</a:t>
            </a:fld>
            <a:endParaRPr lang="es-H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13</a:t>
            </a:fld>
            <a:endParaRPr lang="es-H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14</a:t>
            </a:fld>
            <a:endParaRPr lang="es-H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15</a:t>
            </a:fld>
            <a:endParaRPr lang="es-H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16</a:t>
            </a:fld>
            <a:endParaRPr lang="es-H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17</a:t>
            </a:fld>
            <a:endParaRPr lang="es-H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18</a:t>
            </a:fld>
            <a:endParaRPr lang="es-H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19</a:t>
            </a:fld>
            <a:endParaRPr lang="es-H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2</a:t>
            </a:fld>
            <a:endParaRPr lang="es-H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20</a:t>
            </a:fld>
            <a:endParaRPr lang="es-H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21</a:t>
            </a:fld>
            <a:endParaRPr lang="es-H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22</a:t>
            </a:fld>
            <a:endParaRPr lang="es-H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3</a:t>
            </a:fld>
            <a:endParaRPr lang="es-H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4</a:t>
            </a:fld>
            <a:endParaRPr lang="es-H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5</a:t>
            </a:fld>
            <a:endParaRPr lang="es-H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6</a:t>
            </a:fld>
            <a:endParaRPr lang="es-H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7</a:t>
            </a:fld>
            <a:endParaRPr lang="es-H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8</a:t>
            </a:fld>
            <a:endParaRPr lang="es-H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HN"/>
          </a:p>
        </p:txBody>
      </p:sp>
      <p:sp>
        <p:nvSpPr>
          <p:cNvPr id="4" name="Slide Number Placeholder 3"/>
          <p:cNvSpPr>
            <a:spLocks noGrp="1"/>
          </p:cNvSpPr>
          <p:nvPr>
            <p:ph type="sldNum" sz="quarter" idx="10"/>
          </p:nvPr>
        </p:nvSpPr>
        <p:spPr/>
        <p:txBody>
          <a:bodyPr/>
          <a:lstStyle/>
          <a:p>
            <a:fld id="{C636135B-B136-4D42-9491-9686765DF4B1}" type="slidenum">
              <a:rPr lang="es-HN" smtClean="0"/>
              <a:pPr/>
              <a:t>9</a:t>
            </a:fld>
            <a:endParaRPr lang="es-H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53DAF99-B7EE-4D5F-AA04-EB404356F746}" type="datetimeFigureOut">
              <a:rPr lang="es-HN" smtClean="0"/>
              <a:pPr/>
              <a:t>06/11/2009</a:t>
            </a:fld>
            <a:endParaRPr lang="es-HN"/>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s-HN"/>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2555467-0D75-4940-A5F8-D7938F17108A}" type="slidenum">
              <a:rPr lang="es-HN" smtClean="0"/>
              <a:pPr/>
              <a:t>‹#›</a:t>
            </a:fld>
            <a:endParaRPr lang="es-H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3DAF99-B7EE-4D5F-AA04-EB404356F746}" type="datetimeFigureOut">
              <a:rPr lang="es-HN" smtClean="0"/>
              <a:pPr/>
              <a:t>06/11/2009</a:t>
            </a:fld>
            <a:endParaRPr lang="es-HN"/>
          </a:p>
        </p:txBody>
      </p:sp>
      <p:sp>
        <p:nvSpPr>
          <p:cNvPr id="5" name="Footer Placeholder 4"/>
          <p:cNvSpPr>
            <a:spLocks noGrp="1"/>
          </p:cNvSpPr>
          <p:nvPr>
            <p:ph type="ftr" sz="quarter" idx="11"/>
          </p:nvPr>
        </p:nvSpPr>
        <p:spPr/>
        <p:txBody>
          <a:bodyPr/>
          <a:lstStyle>
            <a:extLst/>
          </a:lstStyle>
          <a:p>
            <a:endParaRPr lang="es-HN"/>
          </a:p>
        </p:txBody>
      </p:sp>
      <p:sp>
        <p:nvSpPr>
          <p:cNvPr id="6" name="Slide Number Placeholder 5"/>
          <p:cNvSpPr>
            <a:spLocks noGrp="1"/>
          </p:cNvSpPr>
          <p:nvPr>
            <p:ph type="sldNum" sz="quarter" idx="12"/>
          </p:nvPr>
        </p:nvSpPr>
        <p:spPr/>
        <p:txBody>
          <a:bodyPr/>
          <a:lstStyle>
            <a:extLst/>
          </a:lstStyle>
          <a:p>
            <a:fld id="{B2555467-0D75-4940-A5F8-D7938F17108A}" type="slidenum">
              <a:rPr lang="es-HN" smtClean="0"/>
              <a:pPr/>
              <a:t>‹#›</a:t>
            </a:fld>
            <a:endParaRPr lang="es-H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3DAF99-B7EE-4D5F-AA04-EB404356F746}" type="datetimeFigureOut">
              <a:rPr lang="es-HN" smtClean="0"/>
              <a:pPr/>
              <a:t>06/11/2009</a:t>
            </a:fld>
            <a:endParaRPr lang="es-HN"/>
          </a:p>
        </p:txBody>
      </p:sp>
      <p:sp>
        <p:nvSpPr>
          <p:cNvPr id="5" name="Footer Placeholder 4"/>
          <p:cNvSpPr>
            <a:spLocks noGrp="1"/>
          </p:cNvSpPr>
          <p:nvPr>
            <p:ph type="ftr" sz="quarter" idx="11"/>
          </p:nvPr>
        </p:nvSpPr>
        <p:spPr/>
        <p:txBody>
          <a:bodyPr/>
          <a:lstStyle>
            <a:extLst/>
          </a:lstStyle>
          <a:p>
            <a:endParaRPr lang="es-HN"/>
          </a:p>
        </p:txBody>
      </p:sp>
      <p:sp>
        <p:nvSpPr>
          <p:cNvPr id="6" name="Slide Number Placeholder 5"/>
          <p:cNvSpPr>
            <a:spLocks noGrp="1"/>
          </p:cNvSpPr>
          <p:nvPr>
            <p:ph type="sldNum" sz="quarter" idx="12"/>
          </p:nvPr>
        </p:nvSpPr>
        <p:spPr/>
        <p:txBody>
          <a:bodyPr/>
          <a:lstStyle>
            <a:extLst/>
          </a:lstStyle>
          <a:p>
            <a:fld id="{B2555467-0D75-4940-A5F8-D7938F17108A}" type="slidenum">
              <a:rPr lang="es-HN" smtClean="0"/>
              <a:pPr/>
              <a:t>‹#›</a:t>
            </a:fld>
            <a:endParaRPr lang="es-H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53DAF99-B7EE-4D5F-AA04-EB404356F746}" type="datetimeFigureOut">
              <a:rPr lang="es-HN" smtClean="0"/>
              <a:pPr/>
              <a:t>06/11/2009</a:t>
            </a:fld>
            <a:endParaRPr lang="es-HN"/>
          </a:p>
        </p:txBody>
      </p:sp>
      <p:sp>
        <p:nvSpPr>
          <p:cNvPr id="5" name="Footer Placeholder 4"/>
          <p:cNvSpPr>
            <a:spLocks noGrp="1"/>
          </p:cNvSpPr>
          <p:nvPr>
            <p:ph type="ftr" sz="quarter" idx="11"/>
          </p:nvPr>
        </p:nvSpPr>
        <p:spPr/>
        <p:txBody>
          <a:bodyPr/>
          <a:lstStyle>
            <a:extLst/>
          </a:lstStyle>
          <a:p>
            <a:endParaRPr lang="es-HN"/>
          </a:p>
        </p:txBody>
      </p:sp>
      <p:sp>
        <p:nvSpPr>
          <p:cNvPr id="6" name="Slide Number Placeholder 5"/>
          <p:cNvSpPr>
            <a:spLocks noGrp="1"/>
          </p:cNvSpPr>
          <p:nvPr>
            <p:ph type="sldNum" sz="quarter" idx="12"/>
          </p:nvPr>
        </p:nvSpPr>
        <p:spPr/>
        <p:txBody>
          <a:bodyPr/>
          <a:lstStyle>
            <a:extLst/>
          </a:lstStyle>
          <a:p>
            <a:fld id="{B2555467-0D75-4940-A5F8-D7938F17108A}" type="slidenum">
              <a:rPr lang="es-HN" smtClean="0"/>
              <a:pPr/>
              <a:t>‹#›</a:t>
            </a:fld>
            <a:endParaRPr lang="es-HN"/>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53DAF99-B7EE-4D5F-AA04-EB404356F746}" type="datetimeFigureOut">
              <a:rPr lang="es-HN" smtClean="0"/>
              <a:pPr/>
              <a:t>06/11/2009</a:t>
            </a:fld>
            <a:endParaRPr lang="es-HN"/>
          </a:p>
        </p:txBody>
      </p:sp>
      <p:sp>
        <p:nvSpPr>
          <p:cNvPr id="5" name="Footer Placeholder 4"/>
          <p:cNvSpPr>
            <a:spLocks noGrp="1"/>
          </p:cNvSpPr>
          <p:nvPr>
            <p:ph type="ftr" sz="quarter" idx="11"/>
          </p:nvPr>
        </p:nvSpPr>
        <p:spPr/>
        <p:txBody>
          <a:bodyPr/>
          <a:lstStyle>
            <a:extLst/>
          </a:lstStyle>
          <a:p>
            <a:endParaRPr lang="es-HN"/>
          </a:p>
        </p:txBody>
      </p:sp>
      <p:sp>
        <p:nvSpPr>
          <p:cNvPr id="6" name="Slide Number Placeholder 5"/>
          <p:cNvSpPr>
            <a:spLocks noGrp="1"/>
          </p:cNvSpPr>
          <p:nvPr>
            <p:ph type="sldNum" sz="quarter" idx="12"/>
          </p:nvPr>
        </p:nvSpPr>
        <p:spPr/>
        <p:txBody>
          <a:bodyPr/>
          <a:lstStyle>
            <a:extLst/>
          </a:lstStyle>
          <a:p>
            <a:fld id="{B2555467-0D75-4940-A5F8-D7938F17108A}" type="slidenum">
              <a:rPr lang="es-HN" smtClean="0"/>
              <a:pPr/>
              <a:t>‹#›</a:t>
            </a:fld>
            <a:endParaRPr lang="es-HN"/>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53DAF99-B7EE-4D5F-AA04-EB404356F746}" type="datetimeFigureOut">
              <a:rPr lang="es-HN" smtClean="0"/>
              <a:pPr/>
              <a:t>06/11/2009</a:t>
            </a:fld>
            <a:endParaRPr lang="es-HN"/>
          </a:p>
        </p:txBody>
      </p:sp>
      <p:sp>
        <p:nvSpPr>
          <p:cNvPr id="6" name="Footer Placeholder 5"/>
          <p:cNvSpPr>
            <a:spLocks noGrp="1"/>
          </p:cNvSpPr>
          <p:nvPr>
            <p:ph type="ftr" sz="quarter" idx="11"/>
          </p:nvPr>
        </p:nvSpPr>
        <p:spPr/>
        <p:txBody>
          <a:bodyPr/>
          <a:lstStyle>
            <a:extLst/>
          </a:lstStyle>
          <a:p>
            <a:endParaRPr lang="es-HN"/>
          </a:p>
        </p:txBody>
      </p:sp>
      <p:sp>
        <p:nvSpPr>
          <p:cNvPr id="7" name="Slide Number Placeholder 6"/>
          <p:cNvSpPr>
            <a:spLocks noGrp="1"/>
          </p:cNvSpPr>
          <p:nvPr>
            <p:ph type="sldNum" sz="quarter" idx="12"/>
          </p:nvPr>
        </p:nvSpPr>
        <p:spPr/>
        <p:txBody>
          <a:bodyPr/>
          <a:lstStyle>
            <a:extLst/>
          </a:lstStyle>
          <a:p>
            <a:fld id="{B2555467-0D75-4940-A5F8-D7938F17108A}" type="slidenum">
              <a:rPr lang="es-HN" smtClean="0"/>
              <a:pPr/>
              <a:t>‹#›</a:t>
            </a:fld>
            <a:endParaRPr lang="es-HN"/>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53DAF99-B7EE-4D5F-AA04-EB404356F746}" type="datetimeFigureOut">
              <a:rPr lang="es-HN" smtClean="0"/>
              <a:pPr/>
              <a:t>06/11/2009</a:t>
            </a:fld>
            <a:endParaRPr lang="es-HN"/>
          </a:p>
        </p:txBody>
      </p:sp>
      <p:sp>
        <p:nvSpPr>
          <p:cNvPr id="8" name="Footer Placeholder 7"/>
          <p:cNvSpPr>
            <a:spLocks noGrp="1"/>
          </p:cNvSpPr>
          <p:nvPr>
            <p:ph type="ftr" sz="quarter" idx="11"/>
          </p:nvPr>
        </p:nvSpPr>
        <p:spPr/>
        <p:txBody>
          <a:bodyPr/>
          <a:lstStyle>
            <a:extLst/>
          </a:lstStyle>
          <a:p>
            <a:endParaRPr lang="es-HN"/>
          </a:p>
        </p:txBody>
      </p:sp>
      <p:sp>
        <p:nvSpPr>
          <p:cNvPr id="9" name="Slide Number Placeholder 8"/>
          <p:cNvSpPr>
            <a:spLocks noGrp="1"/>
          </p:cNvSpPr>
          <p:nvPr>
            <p:ph type="sldNum" sz="quarter" idx="12"/>
          </p:nvPr>
        </p:nvSpPr>
        <p:spPr/>
        <p:txBody>
          <a:bodyPr/>
          <a:lstStyle>
            <a:extLst/>
          </a:lstStyle>
          <a:p>
            <a:fld id="{B2555467-0D75-4940-A5F8-D7938F17108A}" type="slidenum">
              <a:rPr lang="es-HN" smtClean="0"/>
              <a:pPr/>
              <a:t>‹#›</a:t>
            </a:fld>
            <a:endParaRPr lang="es-HN"/>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53DAF99-B7EE-4D5F-AA04-EB404356F746}" type="datetimeFigureOut">
              <a:rPr lang="es-HN" smtClean="0"/>
              <a:pPr/>
              <a:t>06/11/2009</a:t>
            </a:fld>
            <a:endParaRPr lang="es-HN"/>
          </a:p>
        </p:txBody>
      </p:sp>
      <p:sp>
        <p:nvSpPr>
          <p:cNvPr id="4" name="Footer Placeholder 3"/>
          <p:cNvSpPr>
            <a:spLocks noGrp="1"/>
          </p:cNvSpPr>
          <p:nvPr>
            <p:ph type="ftr" sz="quarter" idx="11"/>
          </p:nvPr>
        </p:nvSpPr>
        <p:spPr/>
        <p:txBody>
          <a:bodyPr/>
          <a:lstStyle>
            <a:extLst/>
          </a:lstStyle>
          <a:p>
            <a:endParaRPr lang="es-HN"/>
          </a:p>
        </p:txBody>
      </p:sp>
      <p:sp>
        <p:nvSpPr>
          <p:cNvPr id="5" name="Slide Number Placeholder 4"/>
          <p:cNvSpPr>
            <a:spLocks noGrp="1"/>
          </p:cNvSpPr>
          <p:nvPr>
            <p:ph type="sldNum" sz="quarter" idx="12"/>
          </p:nvPr>
        </p:nvSpPr>
        <p:spPr/>
        <p:txBody>
          <a:bodyPr/>
          <a:lstStyle>
            <a:extLst/>
          </a:lstStyle>
          <a:p>
            <a:fld id="{B2555467-0D75-4940-A5F8-D7938F17108A}" type="slidenum">
              <a:rPr lang="es-HN" smtClean="0"/>
              <a:pPr/>
              <a:t>‹#›</a:t>
            </a:fld>
            <a:endParaRPr lang="es-HN"/>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53DAF99-B7EE-4D5F-AA04-EB404356F746}" type="datetimeFigureOut">
              <a:rPr lang="es-HN" smtClean="0"/>
              <a:pPr/>
              <a:t>06/11/2009</a:t>
            </a:fld>
            <a:endParaRPr lang="es-HN"/>
          </a:p>
        </p:txBody>
      </p:sp>
      <p:sp>
        <p:nvSpPr>
          <p:cNvPr id="3" name="Footer Placeholder 2"/>
          <p:cNvSpPr>
            <a:spLocks noGrp="1"/>
          </p:cNvSpPr>
          <p:nvPr>
            <p:ph type="ftr" sz="quarter" idx="11"/>
          </p:nvPr>
        </p:nvSpPr>
        <p:spPr/>
        <p:txBody>
          <a:bodyPr/>
          <a:lstStyle>
            <a:extLst/>
          </a:lstStyle>
          <a:p>
            <a:endParaRPr lang="es-HN"/>
          </a:p>
        </p:txBody>
      </p:sp>
      <p:sp>
        <p:nvSpPr>
          <p:cNvPr id="4" name="Slide Number Placeholder 3"/>
          <p:cNvSpPr>
            <a:spLocks noGrp="1"/>
          </p:cNvSpPr>
          <p:nvPr>
            <p:ph type="sldNum" sz="quarter" idx="12"/>
          </p:nvPr>
        </p:nvSpPr>
        <p:spPr/>
        <p:txBody>
          <a:bodyPr/>
          <a:lstStyle>
            <a:extLst/>
          </a:lstStyle>
          <a:p>
            <a:fld id="{B2555467-0D75-4940-A5F8-D7938F17108A}" type="slidenum">
              <a:rPr lang="es-HN" smtClean="0"/>
              <a:pPr/>
              <a:t>‹#›</a:t>
            </a:fld>
            <a:endParaRPr lang="es-H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53DAF99-B7EE-4D5F-AA04-EB404356F746}" type="datetimeFigureOut">
              <a:rPr lang="es-HN" smtClean="0"/>
              <a:pPr/>
              <a:t>06/11/2009</a:t>
            </a:fld>
            <a:endParaRPr lang="es-HN"/>
          </a:p>
        </p:txBody>
      </p:sp>
      <p:sp>
        <p:nvSpPr>
          <p:cNvPr id="6" name="Footer Placeholder 5"/>
          <p:cNvSpPr>
            <a:spLocks noGrp="1"/>
          </p:cNvSpPr>
          <p:nvPr>
            <p:ph type="ftr" sz="quarter" idx="11"/>
          </p:nvPr>
        </p:nvSpPr>
        <p:spPr/>
        <p:txBody>
          <a:bodyPr/>
          <a:lstStyle>
            <a:extLst/>
          </a:lstStyle>
          <a:p>
            <a:endParaRPr lang="es-HN"/>
          </a:p>
        </p:txBody>
      </p:sp>
      <p:sp>
        <p:nvSpPr>
          <p:cNvPr id="7" name="Slide Number Placeholder 6"/>
          <p:cNvSpPr>
            <a:spLocks noGrp="1"/>
          </p:cNvSpPr>
          <p:nvPr>
            <p:ph type="sldNum" sz="quarter" idx="12"/>
          </p:nvPr>
        </p:nvSpPr>
        <p:spPr/>
        <p:txBody>
          <a:bodyPr/>
          <a:lstStyle>
            <a:extLst/>
          </a:lstStyle>
          <a:p>
            <a:fld id="{B2555467-0D75-4940-A5F8-D7938F17108A}" type="slidenum">
              <a:rPr lang="es-HN" smtClean="0"/>
              <a:pPr/>
              <a:t>‹#›</a:t>
            </a:fld>
            <a:endParaRPr lang="es-HN"/>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53DAF99-B7EE-4D5F-AA04-EB404356F746}" type="datetimeFigureOut">
              <a:rPr lang="es-HN" smtClean="0"/>
              <a:pPr/>
              <a:t>06/11/2009</a:t>
            </a:fld>
            <a:endParaRPr lang="es-HN"/>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HN"/>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2555467-0D75-4940-A5F8-D7938F17108A}" type="slidenum">
              <a:rPr lang="es-HN" smtClean="0"/>
              <a:pPr/>
              <a:t>‹#›</a:t>
            </a:fld>
            <a:endParaRPr lang="es-HN"/>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53DAF99-B7EE-4D5F-AA04-EB404356F746}" type="datetimeFigureOut">
              <a:rPr lang="es-HN" smtClean="0"/>
              <a:pPr/>
              <a:t>06/11/2009</a:t>
            </a:fld>
            <a:endParaRPr lang="es-HN"/>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HN"/>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2555467-0D75-4940-A5F8-D7938F17108A}" type="slidenum">
              <a:rPr lang="es-HN" smtClean="0"/>
              <a:pPr/>
              <a:t>‹#›</a:t>
            </a:fld>
            <a:endParaRPr lang="es-HN"/>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images.google.hn/imgres?imgurl=http://campus.clacso.edu.ar/conferences/FAV1-0000DF04/FOV1-00017293/S00719433.16/graw_bandura.jpg&amp;imgrefurl=http://campus.clacso.edu.ar/conferences/FAV1-0000DF04/FOV1-00017293/S00719433&amp;usg=__a8rq0grdPYLiDG2X3ypTZJ69D-I=&amp;h=412&amp;w=300&amp;sz=35&amp;hl=es&amp;start=1&amp;tbnid=FAp-oSMBvdX1fM:&amp;tbnh=125&amp;tbnw=91&amp;prev=/images?q=albert+bandura&amp;gbv=2&amp;hl=e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images.google.hn/imgres?imgurl=http://openlearn.open.ac.uk/file.php/3048/ED209_1_005i.jpg&amp;imgrefurl=http://openlearn.open.ac.uk/rss/file.php/stdfeed/3048/formats/ED209_1_rss.xml&amp;usg=__49JqTlrHOOYdseH_aAMXgDxmO28=&amp;h=367&amp;w=585&amp;sz=53&amp;hl=es&amp;start=6&amp;tbnid=3qc0qe4Hv8m6wM:&amp;tbnh=85&amp;tbnw=135&amp;prev=/images?q=bobo+doll+experiment&amp;gbv=2&amp;hl=e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Albert </a:t>
            </a:r>
            <a:r>
              <a:rPr lang="en-US" dirty="0" err="1" smtClean="0"/>
              <a:t>Bandura</a:t>
            </a:r>
            <a:endParaRPr lang="es-HN" dirty="0"/>
          </a:p>
        </p:txBody>
      </p:sp>
      <p:sp>
        <p:nvSpPr>
          <p:cNvPr id="3" name="Subtitle 2"/>
          <p:cNvSpPr>
            <a:spLocks noGrp="1"/>
          </p:cNvSpPr>
          <p:nvPr>
            <p:ph type="subTitle" idx="1"/>
          </p:nvPr>
        </p:nvSpPr>
        <p:spPr/>
        <p:txBody>
          <a:bodyPr/>
          <a:lstStyle/>
          <a:p>
            <a:r>
              <a:rPr lang="en-US" dirty="0" smtClean="0"/>
              <a:t>By: Sergio Borjas</a:t>
            </a:r>
            <a:endParaRPr lang="es-H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After a minute of playing with the toy set, the adult in the aggressive model scenario would attack the </a:t>
            </a:r>
            <a:r>
              <a:rPr lang="en-US" dirty="0" err="1" smtClean="0"/>
              <a:t>Bobo</a:t>
            </a:r>
            <a:r>
              <a:rPr lang="en-US" dirty="0" smtClean="0"/>
              <a:t> doll by hitting it. The mallet was also used to continually hit the </a:t>
            </a:r>
            <a:r>
              <a:rPr lang="en-US" dirty="0" err="1" smtClean="0"/>
              <a:t>Bobo</a:t>
            </a:r>
            <a:r>
              <a:rPr lang="en-US" dirty="0" smtClean="0"/>
              <a:t> doll on the head. After a period of about 10 minutes, the experimenter came back into the room, dismissed the adult model, and took the child into another playroom. The non-aggressive adult model simply played with the small toys for the entire 10 minute-period. In this situation, the </a:t>
            </a:r>
            <a:r>
              <a:rPr lang="en-US" dirty="0" err="1" smtClean="0"/>
              <a:t>Bobo</a:t>
            </a:r>
            <a:r>
              <a:rPr lang="en-US" dirty="0" smtClean="0"/>
              <a:t> doll was completely ignored by the model then the child was taken out of the room.</a:t>
            </a:r>
          </a:p>
          <a:p>
            <a:endParaRPr lang="es-HN" dirty="0"/>
          </a:p>
        </p:txBody>
      </p:sp>
      <p:sp>
        <p:nvSpPr>
          <p:cNvPr id="2" name="Title 1"/>
          <p:cNvSpPr>
            <a:spLocks noGrp="1"/>
          </p:cNvSpPr>
          <p:nvPr>
            <p:ph type="title"/>
          </p:nvPr>
        </p:nvSpPr>
        <p:spPr/>
        <p:txBody>
          <a:bodyPr/>
          <a:lstStyle/>
          <a:p>
            <a:r>
              <a:rPr lang="en-US" dirty="0" err="1" smtClean="0"/>
              <a:t>Bobo</a:t>
            </a:r>
            <a:r>
              <a:rPr lang="en-US" dirty="0" smtClean="0"/>
              <a:t> Doll Experiment Method</a:t>
            </a:r>
            <a:endParaRPr lang="es-HN"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The final stage of the experiment took place in a room in which the child was left alone for 20 minutes with a series of aggressive and non-aggressive toys to play with. A </a:t>
            </a:r>
            <a:r>
              <a:rPr lang="en-US" dirty="0" err="1" smtClean="0"/>
              <a:t>Bobo</a:t>
            </a:r>
            <a:r>
              <a:rPr lang="en-US" dirty="0" smtClean="0"/>
              <a:t> doll, a mallet, dart guns, and tether ball with a face painted on it were among the aggressive toys to choose from. The nonaggressive toys the children could choose from were a tea set, paper and crayons, a ball, two dolls, cars and trucks, and plastic farm animals. Judges watched each child behind a one-way mirror and evaluated the subject based on various measures of aggressive behavior.</a:t>
            </a:r>
          </a:p>
          <a:p>
            <a:endParaRPr lang="es-HN" dirty="0"/>
          </a:p>
        </p:txBody>
      </p:sp>
      <p:sp>
        <p:nvSpPr>
          <p:cNvPr id="2" name="Title 1"/>
          <p:cNvSpPr>
            <a:spLocks noGrp="1"/>
          </p:cNvSpPr>
          <p:nvPr>
            <p:ph type="title"/>
          </p:nvPr>
        </p:nvSpPr>
        <p:spPr/>
        <p:txBody>
          <a:bodyPr/>
          <a:lstStyle/>
          <a:p>
            <a:r>
              <a:rPr lang="en-US" dirty="0" err="1" smtClean="0"/>
              <a:t>Bobo</a:t>
            </a:r>
            <a:r>
              <a:rPr lang="en-US" dirty="0" smtClean="0"/>
              <a:t> Doll Experiment Method</a:t>
            </a:r>
            <a:endParaRPr lang="es-HN"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first measure recorded was based on physical aggression. This included punching or kicking the </a:t>
            </a:r>
            <a:r>
              <a:rPr lang="en-US" dirty="0" err="1" smtClean="0"/>
              <a:t>Bobo</a:t>
            </a:r>
            <a:r>
              <a:rPr lang="en-US" dirty="0" smtClean="0"/>
              <a:t> doll, sitting on the </a:t>
            </a:r>
            <a:r>
              <a:rPr lang="en-US" dirty="0" err="1" smtClean="0"/>
              <a:t>Bobo</a:t>
            </a:r>
            <a:r>
              <a:rPr lang="en-US" dirty="0" smtClean="0"/>
              <a:t> doll, hitting it with a mallet, and tossing it around the room. Verbal aggression was the second measure. The judges counted each time the children imitated the aggressive adult model and recorded their results.</a:t>
            </a:r>
          </a:p>
          <a:p>
            <a:endParaRPr lang="es-HN" dirty="0"/>
          </a:p>
        </p:txBody>
      </p:sp>
      <p:sp>
        <p:nvSpPr>
          <p:cNvPr id="2" name="Title 1"/>
          <p:cNvSpPr>
            <a:spLocks noGrp="1"/>
          </p:cNvSpPr>
          <p:nvPr>
            <p:ph type="title"/>
          </p:nvPr>
        </p:nvSpPr>
        <p:spPr/>
        <p:txBody>
          <a:bodyPr/>
          <a:lstStyle/>
          <a:p>
            <a:r>
              <a:rPr lang="en-US" dirty="0" err="1" smtClean="0"/>
              <a:t>Bobo</a:t>
            </a:r>
            <a:r>
              <a:rPr lang="en-US" dirty="0" smtClean="0"/>
              <a:t> Doll Experiment Method</a:t>
            </a:r>
            <a:endParaRPr lang="es-HN"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smtClean="0"/>
              <a:t>Bandura</a:t>
            </a:r>
            <a:r>
              <a:rPr lang="en-US" dirty="0" smtClean="0"/>
              <a:t> found that the children exposed to the aggressive model were more likely to act in physically aggressive ways than those who were not exposed to the aggressive model. For those children exposed to the aggressive model, the number of imitative physical aggressions exhibited by the boys was 38.2 and 12.7 for the girls.</a:t>
            </a:r>
          </a:p>
          <a:p>
            <a:endParaRPr lang="es-HN" dirty="0"/>
          </a:p>
        </p:txBody>
      </p:sp>
      <p:sp>
        <p:nvSpPr>
          <p:cNvPr id="2" name="Title 1"/>
          <p:cNvSpPr>
            <a:spLocks noGrp="1"/>
          </p:cNvSpPr>
          <p:nvPr>
            <p:ph type="title"/>
          </p:nvPr>
        </p:nvSpPr>
        <p:spPr/>
        <p:txBody>
          <a:bodyPr/>
          <a:lstStyle/>
          <a:p>
            <a:r>
              <a:rPr lang="en-US" dirty="0" err="1" smtClean="0"/>
              <a:t>Bobo</a:t>
            </a:r>
            <a:r>
              <a:rPr lang="en-US" dirty="0" smtClean="0"/>
              <a:t> Doll Experiment: Results</a:t>
            </a:r>
            <a:endParaRPr lang="es-HN"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The results concerning gender differences strongly supported </a:t>
            </a:r>
            <a:r>
              <a:rPr lang="en-US" dirty="0" err="1" smtClean="0"/>
              <a:t>Bandura's</a:t>
            </a:r>
            <a:r>
              <a:rPr lang="en-US" dirty="0" smtClean="0"/>
              <a:t> prediction that children are more influenced by same-sex models. Boys exhibited more aggression when exposed to aggressive male models than boys exposed to aggressive female models. When exposed to aggressive male models, the number of aggressive instances exhibited by boys averaged 104 compared to 48.4 aggressive instances exhibited by boys exposed to aggressive female models. While the results for the girls shows similar findings, the results were less drastic. When exposed to aggressive female models, the number of aggressive instances exhibited by girls averaged 57.7 compared to 36.3 aggressive instances exhibited by girls exposed to aggressive male models.</a:t>
            </a:r>
            <a:endParaRPr lang="en-US" dirty="0"/>
          </a:p>
        </p:txBody>
      </p:sp>
      <p:sp>
        <p:nvSpPr>
          <p:cNvPr id="2" name="Title 1"/>
          <p:cNvSpPr>
            <a:spLocks noGrp="1"/>
          </p:cNvSpPr>
          <p:nvPr>
            <p:ph type="title"/>
          </p:nvPr>
        </p:nvSpPr>
        <p:spPr/>
        <p:txBody>
          <a:bodyPr/>
          <a:lstStyle/>
          <a:p>
            <a:r>
              <a:rPr lang="en-US" dirty="0" err="1" smtClean="0"/>
              <a:t>Bobo</a:t>
            </a:r>
            <a:r>
              <a:rPr lang="en-US" dirty="0" smtClean="0"/>
              <a:t> Doll Experiment: Results</a:t>
            </a:r>
            <a:endParaRPr lang="es-HN"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err="1" smtClean="0"/>
              <a:t>Bandura</a:t>
            </a:r>
            <a:r>
              <a:rPr lang="en-US" dirty="0" smtClean="0"/>
              <a:t> also found that the children exposed to the aggressive model were more likely to act in verbally aggressive ways than those who were not exposed to the aggressive model. The number of imitative verbal aggressions exhibited by the boys was 17 times and 15.7 times by the girls. In addition, the results indicated that the boys and girls who observed the nonaggressive model exhibited far less </a:t>
            </a:r>
            <a:r>
              <a:rPr lang="en-US" dirty="0" err="1" smtClean="0"/>
              <a:t>nonimitative</a:t>
            </a:r>
            <a:r>
              <a:rPr lang="en-US" dirty="0" smtClean="0"/>
              <a:t> mallet aggression than in the control group, which had no model.</a:t>
            </a:r>
          </a:p>
        </p:txBody>
      </p:sp>
      <p:sp>
        <p:nvSpPr>
          <p:cNvPr id="2" name="Title 1"/>
          <p:cNvSpPr>
            <a:spLocks noGrp="1"/>
          </p:cNvSpPr>
          <p:nvPr>
            <p:ph type="title"/>
          </p:nvPr>
        </p:nvSpPr>
        <p:spPr/>
        <p:txBody>
          <a:bodyPr/>
          <a:lstStyle/>
          <a:p>
            <a:r>
              <a:rPr lang="en-US" dirty="0" err="1" smtClean="0"/>
              <a:t>Bobo</a:t>
            </a:r>
            <a:r>
              <a:rPr lang="en-US" dirty="0" smtClean="0"/>
              <a:t> Doll Experiment: Results</a:t>
            </a:r>
            <a:endParaRPr lang="es-HN"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The experimenters came to the conclusion that children observing adult </a:t>
            </a:r>
            <a:r>
              <a:rPr lang="en-US" dirty="0" err="1" smtClean="0"/>
              <a:t>behaviour</a:t>
            </a:r>
            <a:r>
              <a:rPr lang="en-US" dirty="0" smtClean="0"/>
              <a:t> are influenced to think that this type of </a:t>
            </a:r>
            <a:r>
              <a:rPr lang="en-US" dirty="0" err="1" smtClean="0"/>
              <a:t>behaviour</a:t>
            </a:r>
            <a:r>
              <a:rPr lang="en-US" dirty="0" smtClean="0"/>
              <a:t> is acceptable thus weakening the child's aggressive inhibitions. The result of reduced aggressive inhibitions in children means that they are more likely to respond to future situations in a more aggressive manner.</a:t>
            </a:r>
          </a:p>
          <a:p>
            <a:r>
              <a:rPr lang="en-US" dirty="0" smtClean="0"/>
              <a:t>Lastly, the evidence strongly supports that males have a tendency to be more aggressive than females. When all instances of aggression are tallied, males exhibited 270 aggressive instances compared to 128 aggressive instances exhibited by females.</a:t>
            </a:r>
          </a:p>
          <a:p>
            <a:endParaRPr lang="es-HN" dirty="0"/>
          </a:p>
        </p:txBody>
      </p:sp>
      <p:sp>
        <p:nvSpPr>
          <p:cNvPr id="2" name="Title 1"/>
          <p:cNvSpPr>
            <a:spLocks noGrp="1"/>
          </p:cNvSpPr>
          <p:nvPr>
            <p:ph type="title"/>
          </p:nvPr>
        </p:nvSpPr>
        <p:spPr/>
        <p:txBody>
          <a:bodyPr/>
          <a:lstStyle/>
          <a:p>
            <a:r>
              <a:rPr lang="en-US" dirty="0" err="1" smtClean="0"/>
              <a:t>Bobo</a:t>
            </a:r>
            <a:r>
              <a:rPr lang="en-US" dirty="0" smtClean="0"/>
              <a:t> Doll Experiment: Results</a:t>
            </a:r>
            <a:endParaRPr lang="es-HN"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2000" dirty="0" smtClean="0"/>
              <a:t>This experiment showed that males are drastically more inclined to physically aggressive </a:t>
            </a:r>
            <a:r>
              <a:rPr lang="en-US" sz="2000" dirty="0" err="1" smtClean="0"/>
              <a:t>behaviours</a:t>
            </a:r>
            <a:r>
              <a:rPr lang="en-US" sz="2000" dirty="0" smtClean="0"/>
              <a:t> than females. </a:t>
            </a:r>
            <a:r>
              <a:rPr lang="en-US" sz="2000" dirty="0" err="1" smtClean="0"/>
              <a:t>Bandura</a:t>
            </a:r>
            <a:r>
              <a:rPr lang="en-US" sz="2000" dirty="0" smtClean="0"/>
              <a:t> explains that in our society, aggression is considered to be a distinct male trait. Because of this, boys are raised to be more aggressive it is therefore more acceptable when males exhibit this trait. Girls, not confident of displaying physical aggression, almost matched the boys in </a:t>
            </a:r>
            <a:r>
              <a:rPr lang="en-US" sz="2000" dirty="0" err="1" smtClean="0"/>
              <a:t>Bandura's</a:t>
            </a:r>
            <a:r>
              <a:rPr lang="en-US" sz="2000" dirty="0" smtClean="0"/>
              <a:t> experiments in terms of verbal aggression.</a:t>
            </a:r>
          </a:p>
          <a:p>
            <a:r>
              <a:rPr lang="en-US" sz="2000" dirty="0" smtClean="0"/>
              <a:t>The experiment suffers from a methodological shortcoming: The sole purpose of a </a:t>
            </a:r>
            <a:r>
              <a:rPr lang="en-US" sz="2000" dirty="0" err="1" smtClean="0"/>
              <a:t>Bobo</a:t>
            </a:r>
            <a:r>
              <a:rPr lang="en-US" sz="2000" dirty="0" smtClean="0"/>
              <a:t> doll is to bounce back up when knocked over; to act as a target. Therefore, the children in the experiment were likely to hit the target </a:t>
            </a:r>
            <a:r>
              <a:rPr lang="en-US" sz="2000" dirty="0" err="1" smtClean="0"/>
              <a:t>Bobo</a:t>
            </a:r>
            <a:r>
              <a:rPr lang="en-US" sz="2000" dirty="0" smtClean="0"/>
              <a:t> doll for fun because this is what it is designed for, not because they feel aggressive or are imitating aggressive </a:t>
            </a:r>
            <a:r>
              <a:rPr lang="en-US" sz="2000" dirty="0" err="1" smtClean="0"/>
              <a:t>behaviour</a:t>
            </a:r>
            <a:r>
              <a:rPr lang="en-US" sz="2000" dirty="0" smtClean="0"/>
              <a:t>.</a:t>
            </a:r>
            <a:endParaRPr lang="en-US" sz="2000" dirty="0"/>
          </a:p>
        </p:txBody>
      </p:sp>
      <p:sp>
        <p:nvSpPr>
          <p:cNvPr id="2" name="Title 1"/>
          <p:cNvSpPr>
            <a:spLocks noGrp="1"/>
          </p:cNvSpPr>
          <p:nvPr>
            <p:ph type="title"/>
          </p:nvPr>
        </p:nvSpPr>
        <p:spPr/>
        <p:txBody>
          <a:bodyPr>
            <a:normAutofit fontScale="90000"/>
          </a:bodyPr>
          <a:lstStyle/>
          <a:p>
            <a:r>
              <a:rPr lang="en-US" dirty="0" err="1" smtClean="0"/>
              <a:t>Bobo</a:t>
            </a:r>
            <a:r>
              <a:rPr lang="en-US" dirty="0" smtClean="0"/>
              <a:t> Doll Experiment: Discussion</a:t>
            </a:r>
            <a:endParaRPr lang="es-HN"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Methodological Issues:</a:t>
            </a:r>
            <a:br>
              <a:rPr lang="en-US" dirty="0" smtClean="0"/>
            </a:br>
            <a:r>
              <a:rPr lang="en-US" dirty="0" smtClean="0"/>
              <a:t>-The experiment lacked realism (Not ecologically valid)</a:t>
            </a:r>
            <a:br>
              <a:rPr lang="en-US" dirty="0" smtClean="0"/>
            </a:br>
            <a:r>
              <a:rPr lang="en-US" dirty="0" smtClean="0"/>
              <a:t>-The children's </a:t>
            </a:r>
            <a:r>
              <a:rPr lang="en-US" dirty="0" err="1" smtClean="0"/>
              <a:t>behaviour</a:t>
            </a:r>
            <a:r>
              <a:rPr lang="en-US" dirty="0" smtClean="0"/>
              <a:t> could have been a result of demand characteristics.</a:t>
            </a:r>
            <a:endParaRPr lang="es-HN" dirty="0"/>
          </a:p>
        </p:txBody>
      </p:sp>
      <p:sp>
        <p:nvSpPr>
          <p:cNvPr id="2" name="Title 1"/>
          <p:cNvSpPr>
            <a:spLocks noGrp="1"/>
          </p:cNvSpPr>
          <p:nvPr>
            <p:ph type="title"/>
          </p:nvPr>
        </p:nvSpPr>
        <p:spPr/>
        <p:txBody>
          <a:bodyPr>
            <a:normAutofit fontScale="90000"/>
          </a:bodyPr>
          <a:lstStyle/>
          <a:p>
            <a:r>
              <a:rPr lang="en-US" dirty="0" err="1" smtClean="0"/>
              <a:t>Bobo</a:t>
            </a:r>
            <a:r>
              <a:rPr lang="en-US" dirty="0" smtClean="0"/>
              <a:t> Doll Experiment: </a:t>
            </a:r>
            <a:r>
              <a:rPr lang="en-US" dirty="0" err="1" smtClean="0"/>
              <a:t>Critisisms</a:t>
            </a:r>
            <a:endParaRPr lang="es-HN"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smtClean="0"/>
              <a:t>At 82 years young, Professor </a:t>
            </a:r>
            <a:r>
              <a:rPr lang="en-US" dirty="0" err="1" smtClean="0"/>
              <a:t>Bandura</a:t>
            </a:r>
            <a:r>
              <a:rPr lang="en-US" dirty="0" smtClean="0"/>
              <a:t> continues to research and teach at Stanford University, and he still travels a world eager to convey on him numerous measures of recognition and respect for his accomplishments. "As I reflect on my journey to this octogenarian milepost," he wrote, "I am reminded of the saying that it is not the miles traveled but the amount of tread remaining that is important. When I last checked, I still have too much tread left to gear down or to conclude this engaging Odyssey." Indeed.</a:t>
            </a:r>
          </a:p>
          <a:p>
            <a:endParaRPr lang="es-HN" dirty="0"/>
          </a:p>
        </p:txBody>
      </p:sp>
      <p:sp>
        <p:nvSpPr>
          <p:cNvPr id="2" name="Title 1"/>
          <p:cNvSpPr>
            <a:spLocks noGrp="1"/>
          </p:cNvSpPr>
          <p:nvPr>
            <p:ph type="title"/>
          </p:nvPr>
        </p:nvSpPr>
        <p:spPr/>
        <p:txBody>
          <a:bodyPr/>
          <a:lstStyle/>
          <a:p>
            <a:r>
              <a:rPr lang="en-US" dirty="0" err="1" smtClean="0"/>
              <a:t>Bandura</a:t>
            </a:r>
            <a:r>
              <a:rPr lang="en-US" dirty="0" smtClean="0"/>
              <a:t> Today</a:t>
            </a:r>
            <a:endParaRPr lang="es-HN"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Born December 4, 1925 in </a:t>
            </a:r>
            <a:r>
              <a:rPr lang="en-US" dirty="0" err="1" smtClean="0"/>
              <a:t>Mundare</a:t>
            </a:r>
            <a:r>
              <a:rPr lang="en-US" dirty="0" smtClean="0"/>
              <a:t>, Canada.</a:t>
            </a:r>
          </a:p>
          <a:p>
            <a:r>
              <a:rPr lang="en-US" dirty="0" smtClean="0"/>
              <a:t>Famous </a:t>
            </a:r>
            <a:r>
              <a:rPr lang="en-US" dirty="0" err="1" smtClean="0"/>
              <a:t>Psychologyst</a:t>
            </a:r>
            <a:r>
              <a:rPr lang="en-US" dirty="0" smtClean="0"/>
              <a:t> known for his social learning theory.</a:t>
            </a:r>
          </a:p>
          <a:p>
            <a:r>
              <a:rPr lang="en-US" dirty="0" smtClean="0"/>
              <a:t>Specialized in social </a:t>
            </a:r>
            <a:r>
              <a:rPr lang="en-US" dirty="0" err="1" smtClean="0"/>
              <a:t>cognative</a:t>
            </a:r>
            <a:r>
              <a:rPr lang="en-US" dirty="0" smtClean="0"/>
              <a:t> theory and self-</a:t>
            </a:r>
            <a:r>
              <a:rPr lang="en-US" dirty="0" err="1" smtClean="0"/>
              <a:t>efficiancy</a:t>
            </a:r>
            <a:r>
              <a:rPr lang="en-US" dirty="0" smtClean="0"/>
              <a:t>.</a:t>
            </a:r>
            <a:endParaRPr lang="es-HN" dirty="0"/>
          </a:p>
        </p:txBody>
      </p:sp>
      <p:sp>
        <p:nvSpPr>
          <p:cNvPr id="2" name="Title 1"/>
          <p:cNvSpPr>
            <a:spLocks noGrp="1"/>
          </p:cNvSpPr>
          <p:nvPr>
            <p:ph type="title"/>
          </p:nvPr>
        </p:nvSpPr>
        <p:spPr/>
        <p:txBody>
          <a:bodyPr/>
          <a:lstStyle/>
          <a:p>
            <a:r>
              <a:rPr lang="en-US" dirty="0" smtClean="0"/>
              <a:t>Basic Information</a:t>
            </a:r>
            <a:endParaRPr lang="es-HN" dirty="0"/>
          </a:p>
        </p:txBody>
      </p:sp>
      <p:pic>
        <p:nvPicPr>
          <p:cNvPr id="43010" name="Picture 2" descr="http://t2.gstatic.com/images?q=tbn:FAp-oSMBvdX1fM:http://campus.clacso.edu.ar/conferences/FAV1-0000DF04/FOV1-00017293/S00719433.16/graw_bandura.jpg">
            <a:hlinkClick r:id="rId3"/>
          </p:cNvPr>
          <p:cNvPicPr>
            <a:picLocks noChangeAspect="1" noChangeArrowheads="1"/>
          </p:cNvPicPr>
          <p:nvPr/>
        </p:nvPicPr>
        <p:blipFill>
          <a:blip r:embed="rId4" cstate="print"/>
          <a:srcRect/>
          <a:stretch>
            <a:fillRect/>
          </a:stretch>
        </p:blipFill>
        <p:spPr bwMode="auto">
          <a:xfrm>
            <a:off x="5857884" y="3571876"/>
            <a:ext cx="2081221" cy="285882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3600" b="1" dirty="0" smtClean="0"/>
              <a:t>Determinants and structural relation of personal efficacy to collective efficacy</a:t>
            </a:r>
            <a:endParaRPr lang="en-US" sz="3600" b="1" dirty="0"/>
          </a:p>
          <a:p>
            <a:r>
              <a:rPr lang="en-US" sz="3600" b="1" dirty="0" smtClean="0"/>
              <a:t>The Revised Scale for </a:t>
            </a:r>
            <a:r>
              <a:rPr lang="en-US" sz="3600" b="1" dirty="0" err="1" smtClean="0"/>
              <a:t>Caregiving</a:t>
            </a:r>
            <a:r>
              <a:rPr lang="en-US" sz="3600" b="1" dirty="0" smtClean="0"/>
              <a:t> Self-</a:t>
            </a:r>
            <a:r>
              <a:rPr lang="en-US" sz="3600" b="1" dirty="0" err="1" smtClean="0"/>
              <a:t>Efficacy:Reliability</a:t>
            </a:r>
            <a:r>
              <a:rPr lang="en-US" sz="3600" b="1" dirty="0" smtClean="0"/>
              <a:t> and validity studies</a:t>
            </a:r>
            <a:endParaRPr lang="en-US" sz="3600" b="1" dirty="0"/>
          </a:p>
          <a:p>
            <a:r>
              <a:rPr lang="en-US" sz="3600" b="1" dirty="0" smtClean="0"/>
              <a:t>Social cognitive theory of mass communication</a:t>
            </a:r>
            <a:endParaRPr lang="es-HN" sz="3600" b="1" dirty="0"/>
          </a:p>
        </p:txBody>
      </p:sp>
      <p:sp>
        <p:nvSpPr>
          <p:cNvPr id="2" name="Title 1"/>
          <p:cNvSpPr>
            <a:spLocks noGrp="1"/>
          </p:cNvSpPr>
          <p:nvPr>
            <p:ph type="title"/>
          </p:nvPr>
        </p:nvSpPr>
        <p:spPr/>
        <p:txBody>
          <a:bodyPr/>
          <a:lstStyle/>
          <a:p>
            <a:r>
              <a:rPr lang="en-US" dirty="0" smtClean="0"/>
              <a:t>Some Publications</a:t>
            </a:r>
            <a:endParaRPr lang="es-HN"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 2002 survey ranked </a:t>
            </a:r>
            <a:r>
              <a:rPr lang="en-US" dirty="0" err="1" smtClean="0"/>
              <a:t>Bandura</a:t>
            </a:r>
            <a:r>
              <a:rPr lang="en-US" dirty="0" smtClean="0"/>
              <a:t> as the fourth most-frequently cited psychologist of all time—behind Sigmund Freud, Jean Piaget, and Hans </a:t>
            </a:r>
            <a:r>
              <a:rPr lang="en-US" dirty="0" err="1" smtClean="0"/>
              <a:t>Eysenck</a:t>
            </a:r>
            <a:r>
              <a:rPr lang="en-US" dirty="0" smtClean="0"/>
              <a:t>.</a:t>
            </a:r>
          </a:p>
          <a:p>
            <a:r>
              <a:rPr lang="en-US" dirty="0" smtClean="0"/>
              <a:t>The most-cited psychologist alive. </a:t>
            </a:r>
            <a:endParaRPr lang="es-HN" dirty="0"/>
          </a:p>
        </p:txBody>
      </p:sp>
      <p:sp>
        <p:nvSpPr>
          <p:cNvPr id="2" name="Title 1"/>
          <p:cNvSpPr>
            <a:spLocks noGrp="1"/>
          </p:cNvSpPr>
          <p:nvPr>
            <p:ph type="title"/>
          </p:nvPr>
        </p:nvSpPr>
        <p:spPr/>
        <p:txBody>
          <a:bodyPr/>
          <a:lstStyle/>
          <a:p>
            <a:r>
              <a:rPr lang="en-US" dirty="0" smtClean="0"/>
              <a:t>Interesting Facts</a:t>
            </a:r>
            <a:endParaRPr lang="es-HN"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dirty="0" smtClean="0"/>
              <a:t>"Albert </a:t>
            </a:r>
            <a:r>
              <a:rPr lang="en-US" sz="2000" dirty="0" err="1" smtClean="0"/>
              <a:t>Bandura</a:t>
            </a:r>
            <a:r>
              <a:rPr lang="en-US" sz="2000" dirty="0" smtClean="0"/>
              <a:t>." New York: Web. &lt;http://en.wikipedia.org/wiki/Albert_Bandura&gt;. </a:t>
            </a:r>
          </a:p>
          <a:p>
            <a:r>
              <a:rPr lang="en-US" sz="2000" dirty="0" smtClean="0"/>
              <a:t>"Albert </a:t>
            </a:r>
            <a:r>
              <a:rPr lang="en-US" sz="2000" dirty="0" err="1" smtClean="0"/>
              <a:t>Bandura</a:t>
            </a:r>
            <a:r>
              <a:rPr lang="en-US" sz="2000" dirty="0" smtClean="0"/>
              <a:t> Biographical Sketch." New York: Web. &lt;http://des.emory.edu/mfp/bandurabio.html&gt;.</a:t>
            </a:r>
          </a:p>
          <a:p>
            <a:r>
              <a:rPr lang="en-US" sz="2000" dirty="0" smtClean="0"/>
              <a:t>"</a:t>
            </a:r>
            <a:r>
              <a:rPr lang="en-US" sz="2000" dirty="0" err="1" smtClean="0"/>
              <a:t>Bobo</a:t>
            </a:r>
            <a:r>
              <a:rPr lang="en-US" sz="2000" dirty="0" smtClean="0"/>
              <a:t> Doll Experiment." New York: Web. &lt;http://en.wikipedia.org/wiki/Bobo_doll_experiment&gt;. </a:t>
            </a:r>
          </a:p>
          <a:p>
            <a:r>
              <a:rPr lang="en-US" sz="2000" dirty="0" smtClean="0"/>
              <a:t>"Albert </a:t>
            </a:r>
            <a:r>
              <a:rPr lang="en-US" sz="2000" dirty="0" err="1" smtClean="0"/>
              <a:t>Bandura</a:t>
            </a:r>
            <a:r>
              <a:rPr lang="en-US" sz="2000" dirty="0" smtClean="0"/>
              <a:t>." New York: Web. &lt;http://webspace.ship.edu/cgboer/bandura.html&gt;. </a:t>
            </a:r>
          </a:p>
          <a:p>
            <a:r>
              <a:rPr lang="en-US" sz="2400" dirty="0" smtClean="0"/>
              <a:t>"Psychology." Web. &lt;http://en.wikipedia.org/wiki/Psychology&gt;. </a:t>
            </a:r>
            <a:endParaRPr lang="en-US" sz="2400" smtClean="0"/>
          </a:p>
          <a:p>
            <a:endParaRPr lang="es-HN" sz="2400" dirty="0"/>
          </a:p>
        </p:txBody>
      </p:sp>
      <p:sp>
        <p:nvSpPr>
          <p:cNvPr id="2" name="Title 1"/>
          <p:cNvSpPr>
            <a:spLocks noGrp="1"/>
          </p:cNvSpPr>
          <p:nvPr>
            <p:ph type="title"/>
          </p:nvPr>
        </p:nvSpPr>
        <p:spPr/>
        <p:txBody>
          <a:bodyPr/>
          <a:lstStyle/>
          <a:p>
            <a:r>
              <a:rPr lang="en-US" dirty="0" smtClean="0"/>
              <a:t>Bibliography</a:t>
            </a:r>
            <a:endParaRPr lang="es-HN"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2].jpg"/>
          <p:cNvPicPr>
            <a:picLocks noGrp="1" noChangeAspect="1"/>
          </p:cNvPicPr>
          <p:nvPr>
            <p:ph idx="1"/>
          </p:nvPr>
        </p:nvPicPr>
        <p:blipFill>
          <a:blip r:embed="rId3" cstate="print"/>
          <a:stretch>
            <a:fillRect/>
          </a:stretch>
        </p:blipFill>
        <p:spPr>
          <a:xfrm>
            <a:off x="4429124" y="1714488"/>
            <a:ext cx="4107586" cy="3268079"/>
          </a:xfrm>
        </p:spPr>
      </p:pic>
      <p:sp>
        <p:nvSpPr>
          <p:cNvPr id="2" name="Title 1"/>
          <p:cNvSpPr>
            <a:spLocks noGrp="1"/>
          </p:cNvSpPr>
          <p:nvPr>
            <p:ph type="title"/>
          </p:nvPr>
        </p:nvSpPr>
        <p:spPr/>
        <p:txBody>
          <a:bodyPr/>
          <a:lstStyle/>
          <a:p>
            <a:r>
              <a:rPr lang="en-US" dirty="0" smtClean="0"/>
              <a:t>Early Life</a:t>
            </a:r>
            <a:endParaRPr lang="es-HN" dirty="0"/>
          </a:p>
        </p:txBody>
      </p:sp>
      <p:sp>
        <p:nvSpPr>
          <p:cNvPr id="5" name="TextBox 4"/>
          <p:cNvSpPr txBox="1"/>
          <p:nvPr/>
        </p:nvSpPr>
        <p:spPr>
          <a:xfrm>
            <a:off x="285720" y="1643050"/>
            <a:ext cx="4000528" cy="1754326"/>
          </a:xfrm>
          <a:prstGeom prst="rect">
            <a:avLst/>
          </a:prstGeom>
          <a:noFill/>
        </p:spPr>
        <p:txBody>
          <a:bodyPr wrap="square" rtlCol="0">
            <a:spAutoFit/>
          </a:bodyPr>
          <a:lstStyle/>
          <a:p>
            <a:r>
              <a:rPr lang="en-US" dirty="0" smtClean="0"/>
              <a:t>Albert </a:t>
            </a:r>
            <a:r>
              <a:rPr lang="en-US" dirty="0" err="1" smtClean="0"/>
              <a:t>Bandura</a:t>
            </a:r>
            <a:r>
              <a:rPr lang="en-US" dirty="0" smtClean="0"/>
              <a:t> was born in a small Canadian town located approximately 50 miles from Edmonton. The last of six children, </a:t>
            </a:r>
            <a:r>
              <a:rPr lang="en-US" dirty="0" err="1" smtClean="0"/>
              <a:t>Bandura's</a:t>
            </a:r>
            <a:r>
              <a:rPr lang="en-US" dirty="0" smtClean="0"/>
              <a:t> early education consisted of one small school with only two teachers. </a:t>
            </a:r>
            <a:endParaRPr lang="es-H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2].jpg"/>
          <p:cNvPicPr>
            <a:picLocks noGrp="1" noChangeAspect="1"/>
          </p:cNvPicPr>
          <p:nvPr>
            <p:ph idx="1"/>
          </p:nvPr>
        </p:nvPicPr>
        <p:blipFill>
          <a:blip r:embed="rId3" cstate="print"/>
          <a:stretch>
            <a:fillRect/>
          </a:stretch>
        </p:blipFill>
        <p:spPr>
          <a:xfrm>
            <a:off x="4572000" y="1857364"/>
            <a:ext cx="4224363" cy="3360990"/>
          </a:xfrm>
        </p:spPr>
      </p:pic>
      <p:sp>
        <p:nvSpPr>
          <p:cNvPr id="2" name="Title 1"/>
          <p:cNvSpPr>
            <a:spLocks noGrp="1"/>
          </p:cNvSpPr>
          <p:nvPr>
            <p:ph type="title"/>
          </p:nvPr>
        </p:nvSpPr>
        <p:spPr/>
        <p:txBody>
          <a:bodyPr/>
          <a:lstStyle/>
          <a:p>
            <a:r>
              <a:rPr lang="en-US" dirty="0" smtClean="0"/>
              <a:t>Academic Career</a:t>
            </a:r>
            <a:endParaRPr lang="es-HN" dirty="0"/>
          </a:p>
        </p:txBody>
      </p:sp>
      <p:sp>
        <p:nvSpPr>
          <p:cNvPr id="6" name="TextBox 5"/>
          <p:cNvSpPr txBox="1"/>
          <p:nvPr/>
        </p:nvSpPr>
        <p:spPr>
          <a:xfrm>
            <a:off x="285720" y="1928802"/>
            <a:ext cx="4143404" cy="2585323"/>
          </a:xfrm>
          <a:prstGeom prst="rect">
            <a:avLst/>
          </a:prstGeom>
          <a:noFill/>
        </p:spPr>
        <p:txBody>
          <a:bodyPr wrap="square" rtlCol="0">
            <a:spAutoFit/>
          </a:bodyPr>
          <a:lstStyle/>
          <a:p>
            <a:r>
              <a:rPr lang="en-US" dirty="0" smtClean="0"/>
              <a:t>Albert </a:t>
            </a:r>
            <a:r>
              <a:rPr lang="en-US" dirty="0" err="1" smtClean="0"/>
              <a:t>Bandura</a:t>
            </a:r>
            <a:r>
              <a:rPr lang="en-US" dirty="0" smtClean="0"/>
              <a:t> soon became fascinated by psychology after enrolling at the University of British Columbia. After graduating in just three years, </a:t>
            </a:r>
            <a:r>
              <a:rPr lang="en-US" dirty="0" err="1" smtClean="0"/>
              <a:t>Bandura</a:t>
            </a:r>
            <a:r>
              <a:rPr lang="en-US" dirty="0" smtClean="0"/>
              <a:t> went on to graduate school at the University of Iowa. While the program took an interest in social learning theory, </a:t>
            </a:r>
            <a:r>
              <a:rPr lang="en-US" dirty="0" err="1" smtClean="0"/>
              <a:t>Bandura</a:t>
            </a:r>
            <a:r>
              <a:rPr lang="en-US" dirty="0" smtClean="0"/>
              <a:t> felt that it was too focused on behaviorist explanations.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5].jpg"/>
          <p:cNvPicPr>
            <a:picLocks noGrp="1" noChangeAspect="1"/>
          </p:cNvPicPr>
          <p:nvPr>
            <p:ph idx="1"/>
          </p:nvPr>
        </p:nvPicPr>
        <p:blipFill>
          <a:blip r:embed="rId3" cstate="print"/>
          <a:stretch>
            <a:fillRect/>
          </a:stretch>
        </p:blipFill>
        <p:spPr>
          <a:xfrm>
            <a:off x="4786314" y="1857364"/>
            <a:ext cx="4010733" cy="3643338"/>
          </a:xfrm>
        </p:spPr>
      </p:pic>
      <p:sp>
        <p:nvSpPr>
          <p:cNvPr id="2" name="Title 1"/>
          <p:cNvSpPr>
            <a:spLocks noGrp="1"/>
          </p:cNvSpPr>
          <p:nvPr>
            <p:ph type="title"/>
          </p:nvPr>
        </p:nvSpPr>
        <p:spPr/>
        <p:txBody>
          <a:bodyPr/>
          <a:lstStyle/>
          <a:p>
            <a:r>
              <a:rPr lang="en-US" dirty="0" smtClean="0"/>
              <a:t>Academic Career</a:t>
            </a:r>
            <a:endParaRPr lang="es-HN" dirty="0"/>
          </a:p>
        </p:txBody>
      </p:sp>
      <p:sp>
        <p:nvSpPr>
          <p:cNvPr id="5" name="TextBox 4"/>
          <p:cNvSpPr txBox="1"/>
          <p:nvPr/>
        </p:nvSpPr>
        <p:spPr>
          <a:xfrm>
            <a:off x="500034" y="2000240"/>
            <a:ext cx="4143404" cy="2031325"/>
          </a:xfrm>
          <a:prstGeom prst="rect">
            <a:avLst/>
          </a:prstGeom>
          <a:noFill/>
        </p:spPr>
        <p:txBody>
          <a:bodyPr wrap="square" rtlCol="0">
            <a:spAutoFit/>
          </a:bodyPr>
          <a:lstStyle/>
          <a:p>
            <a:r>
              <a:rPr lang="en-US" dirty="0" smtClean="0"/>
              <a:t>After graduating, he participated in a clinical internship with the Wichita Kansas Guidance Center. In 1953, he accepted a teaching position at Stanford University, which he still holds today.</a:t>
            </a:r>
          </a:p>
          <a:p>
            <a:r>
              <a:rPr lang="en-US" dirty="0" smtClean="0"/>
              <a:t>Later on, the American Psychological Association elected him to its presidency.</a:t>
            </a:r>
            <a:endParaRPr lang="es-H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The </a:t>
            </a:r>
            <a:r>
              <a:rPr lang="en-US" b="1" dirty="0" err="1" smtClean="0"/>
              <a:t>Bobo</a:t>
            </a:r>
            <a:r>
              <a:rPr lang="en-US" b="1" dirty="0" smtClean="0"/>
              <a:t> doll experiment</a:t>
            </a:r>
            <a:r>
              <a:rPr lang="en-US" dirty="0" smtClean="0"/>
              <a:t> was conducted by Albert </a:t>
            </a:r>
            <a:r>
              <a:rPr lang="en-US" dirty="0" err="1" smtClean="0"/>
              <a:t>Bandura</a:t>
            </a:r>
            <a:r>
              <a:rPr lang="en-US" dirty="0" smtClean="0"/>
              <a:t> in 1961 and studied patterns of </a:t>
            </a:r>
            <a:r>
              <a:rPr lang="en-US" dirty="0" err="1" smtClean="0"/>
              <a:t>behaviour</a:t>
            </a:r>
            <a:r>
              <a:rPr lang="en-US" dirty="0" smtClean="0"/>
              <a:t> associated with aggression.</a:t>
            </a:r>
          </a:p>
          <a:p>
            <a:r>
              <a:rPr lang="en-US" dirty="0" err="1" smtClean="0"/>
              <a:t>Bandura</a:t>
            </a:r>
            <a:r>
              <a:rPr lang="en-US" dirty="0" smtClean="0"/>
              <a:t> hoped that the experiment would prove that aggression can be explained, at least in part, by social learning theory. The theory of social learning would state that that </a:t>
            </a:r>
            <a:r>
              <a:rPr lang="en-US" dirty="0" err="1" smtClean="0"/>
              <a:t>behaviour</a:t>
            </a:r>
            <a:r>
              <a:rPr lang="en-US" dirty="0" smtClean="0"/>
              <a:t> such as aggression is learned through observing and imitating of others. Social learning theory would sate </a:t>
            </a:r>
            <a:r>
              <a:rPr lang="en-US" dirty="0" err="1" smtClean="0"/>
              <a:t>behaviours</a:t>
            </a:r>
            <a:r>
              <a:rPr lang="en-US" dirty="0" smtClean="0"/>
              <a:t> like aggression have a social and cognitive context, meaning people view the </a:t>
            </a:r>
            <a:r>
              <a:rPr lang="en-US" dirty="0" err="1" smtClean="0"/>
              <a:t>behaviour</a:t>
            </a:r>
            <a:r>
              <a:rPr lang="en-US" dirty="0" smtClean="0"/>
              <a:t> in society then consciously or unconsciously think that the </a:t>
            </a:r>
            <a:r>
              <a:rPr lang="en-US" dirty="0" err="1" smtClean="0"/>
              <a:t>behaviour</a:t>
            </a:r>
            <a:r>
              <a:rPr lang="en-US" dirty="0" smtClean="0"/>
              <a:t> is acceptable for them to carry out and therefore imitate it.</a:t>
            </a:r>
          </a:p>
          <a:p>
            <a:endParaRPr lang="es-HN" dirty="0"/>
          </a:p>
        </p:txBody>
      </p:sp>
      <p:sp>
        <p:nvSpPr>
          <p:cNvPr id="2" name="Title 1"/>
          <p:cNvSpPr>
            <a:spLocks noGrp="1"/>
          </p:cNvSpPr>
          <p:nvPr>
            <p:ph type="title"/>
          </p:nvPr>
        </p:nvSpPr>
        <p:spPr/>
        <p:txBody>
          <a:bodyPr/>
          <a:lstStyle/>
          <a:p>
            <a:r>
              <a:rPr lang="en-US" dirty="0" err="1" smtClean="0"/>
              <a:t>Bobo</a:t>
            </a:r>
            <a:r>
              <a:rPr lang="en-US" dirty="0" smtClean="0"/>
              <a:t> Doll Experiment</a:t>
            </a:r>
            <a:endParaRPr lang="es-H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experiment is important because it sparked many more studies about the effects that viewing violence had on children. Especially studies in to the effects of playing violent video games on young children and how it may effect their behavior in later life.</a:t>
            </a:r>
            <a:endParaRPr lang="es-HN" dirty="0"/>
          </a:p>
        </p:txBody>
      </p:sp>
      <p:sp>
        <p:nvSpPr>
          <p:cNvPr id="2" name="Title 1"/>
          <p:cNvSpPr>
            <a:spLocks noGrp="1"/>
          </p:cNvSpPr>
          <p:nvPr>
            <p:ph type="title"/>
          </p:nvPr>
        </p:nvSpPr>
        <p:spPr/>
        <p:txBody>
          <a:bodyPr/>
          <a:lstStyle/>
          <a:p>
            <a:r>
              <a:rPr lang="en-US" dirty="0" err="1" smtClean="0"/>
              <a:t>Bobo</a:t>
            </a:r>
            <a:r>
              <a:rPr lang="en-US" dirty="0" smtClean="0"/>
              <a:t> Doll Experiment</a:t>
            </a:r>
            <a:endParaRPr lang="es-HN" dirty="0"/>
          </a:p>
        </p:txBody>
      </p:sp>
      <p:pic>
        <p:nvPicPr>
          <p:cNvPr id="32770" name="Picture 2" descr="http://t0.gstatic.com/images?q=tbn:3qc0qe4Hv8m6wM:http://openlearn.open.ac.uk/file.php/3048/ED209_1_005i.jpg">
            <a:hlinkClick r:id="rId3"/>
          </p:cNvPr>
          <p:cNvPicPr>
            <a:picLocks noChangeAspect="1" noChangeArrowheads="1"/>
          </p:cNvPicPr>
          <p:nvPr/>
        </p:nvPicPr>
        <p:blipFill>
          <a:blip r:embed="rId4" cstate="print"/>
          <a:srcRect/>
          <a:stretch>
            <a:fillRect/>
          </a:stretch>
        </p:blipFill>
        <p:spPr bwMode="auto">
          <a:xfrm>
            <a:off x="4500562" y="4000504"/>
            <a:ext cx="3979505" cy="250561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The subjects studied in the experiment involved 36 boys and 36 girls from the Stanford University Nursery School ranging in age between 3 and 6. The total of 72 children were split in to 3 groups of 24. 2 groups would be put into an aggressive model scenario with 1 group in a same-sex adult model and one group in a different-sex adult model. The final group would be used as a control group and would be exposed to a non-aggressive model scenario.</a:t>
            </a:r>
          </a:p>
          <a:p>
            <a:endParaRPr lang="es-HN" dirty="0"/>
          </a:p>
        </p:txBody>
      </p:sp>
      <p:sp>
        <p:nvSpPr>
          <p:cNvPr id="2" name="Title 1"/>
          <p:cNvSpPr>
            <a:spLocks noGrp="1"/>
          </p:cNvSpPr>
          <p:nvPr>
            <p:ph type="title"/>
          </p:nvPr>
        </p:nvSpPr>
        <p:spPr/>
        <p:txBody>
          <a:bodyPr/>
          <a:lstStyle/>
          <a:p>
            <a:r>
              <a:rPr lang="en-US" dirty="0" err="1" smtClean="0"/>
              <a:t>Bobo</a:t>
            </a:r>
            <a:r>
              <a:rPr lang="en-US" dirty="0" smtClean="0"/>
              <a:t> Doll Experiment: Method</a:t>
            </a:r>
            <a:endParaRPr lang="es-HN"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For the experiment each child was exposed to the scenario individually so as not to be influenced or distracted by classmates. The first part of the experiment involved bringing a child and the adult model into a playroom. In the playroom, the child was seated in one corner filled with highly appealing activities such as stickers and the adult model was seated in another corner containing a toy set, a mallet, and an inflatable </a:t>
            </a:r>
            <a:r>
              <a:rPr lang="en-US" dirty="0" err="1" smtClean="0"/>
              <a:t>Bobo</a:t>
            </a:r>
            <a:r>
              <a:rPr lang="en-US" dirty="0" smtClean="0"/>
              <a:t> doll. Before leaving the room, the experimenter explained to the child that the toys in the adult corner were only for the adult to play with.</a:t>
            </a:r>
          </a:p>
          <a:p>
            <a:endParaRPr lang="es-HN" dirty="0"/>
          </a:p>
        </p:txBody>
      </p:sp>
      <p:sp>
        <p:nvSpPr>
          <p:cNvPr id="2" name="Title 1"/>
          <p:cNvSpPr>
            <a:spLocks noGrp="1"/>
          </p:cNvSpPr>
          <p:nvPr>
            <p:ph type="title"/>
          </p:nvPr>
        </p:nvSpPr>
        <p:spPr/>
        <p:txBody>
          <a:bodyPr/>
          <a:lstStyle/>
          <a:p>
            <a:r>
              <a:rPr lang="en-US" dirty="0" err="1" smtClean="0"/>
              <a:t>Bobo</a:t>
            </a:r>
            <a:r>
              <a:rPr lang="en-US" dirty="0" smtClean="0"/>
              <a:t> Doll Experiment Method</a:t>
            </a:r>
            <a:endParaRPr lang="es-HN"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182</TotalTime>
  <Words>1617</Words>
  <Application>Microsoft Office PowerPoint</Application>
  <PresentationFormat>On-screen Show (4:3)</PresentationFormat>
  <Paragraphs>79</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Concourse</vt:lpstr>
      <vt:lpstr>Albert Bandura</vt:lpstr>
      <vt:lpstr>Basic Information</vt:lpstr>
      <vt:lpstr>Early Life</vt:lpstr>
      <vt:lpstr>Academic Career</vt:lpstr>
      <vt:lpstr>Academic Career</vt:lpstr>
      <vt:lpstr>Bobo Doll Experiment</vt:lpstr>
      <vt:lpstr>Bobo Doll Experiment</vt:lpstr>
      <vt:lpstr>Bobo Doll Experiment: Method</vt:lpstr>
      <vt:lpstr>Bobo Doll Experiment Method</vt:lpstr>
      <vt:lpstr>Bobo Doll Experiment Method</vt:lpstr>
      <vt:lpstr>Bobo Doll Experiment Method</vt:lpstr>
      <vt:lpstr>Bobo Doll Experiment Method</vt:lpstr>
      <vt:lpstr>Bobo Doll Experiment: Results</vt:lpstr>
      <vt:lpstr>Bobo Doll Experiment: Results</vt:lpstr>
      <vt:lpstr>Bobo Doll Experiment: Results</vt:lpstr>
      <vt:lpstr>Bobo Doll Experiment: Results</vt:lpstr>
      <vt:lpstr>Bobo Doll Experiment: Discussion</vt:lpstr>
      <vt:lpstr>Bobo Doll Experiment: Critisisms</vt:lpstr>
      <vt:lpstr>Bandura Today</vt:lpstr>
      <vt:lpstr>Some Publications</vt:lpstr>
      <vt:lpstr>Interesting Facts</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Albert Bandura</dc:title>
  <dc:creator>KIDSLAND</dc:creator>
  <cp:lastModifiedBy>Comp13</cp:lastModifiedBy>
  <cp:revision>15</cp:revision>
  <dcterms:created xsi:type="dcterms:W3CDTF">2009-11-06T00:22:45Z</dcterms:created>
  <dcterms:modified xsi:type="dcterms:W3CDTF">2009-11-06T17:40:51Z</dcterms:modified>
</cp:coreProperties>
</file>